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50800000" cy="28575000"/>
  <p:notesSz cx="28575000" cy="5080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26" d="100"/>
          <a:sy n="26" d="100"/>
        </p:scale>
        <p:origin x="79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299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1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1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29.png"/><Relationship Id="rId10" Type="http://schemas.openxmlformats.org/officeDocument/2006/relationships/image" Target="../media/image61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26" Type="http://schemas.openxmlformats.org/officeDocument/2006/relationships/image" Target="../media/image84.png"/><Relationship Id="rId3" Type="http://schemas.openxmlformats.org/officeDocument/2006/relationships/image" Target="../media/image1.png"/><Relationship Id="rId21" Type="http://schemas.openxmlformats.org/officeDocument/2006/relationships/image" Target="../media/image79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5" Type="http://schemas.openxmlformats.org/officeDocument/2006/relationships/image" Target="../media/image8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29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9.png"/><Relationship Id="rId24" Type="http://schemas.openxmlformats.org/officeDocument/2006/relationships/image" Target="../media/image82.png"/><Relationship Id="rId5" Type="http://schemas.openxmlformats.org/officeDocument/2006/relationships/image" Target="../media/image29.png"/><Relationship Id="rId15" Type="http://schemas.openxmlformats.org/officeDocument/2006/relationships/image" Target="../media/image73.png"/><Relationship Id="rId23" Type="http://schemas.openxmlformats.org/officeDocument/2006/relationships/image" Target="../media/image81.png"/><Relationship Id="rId28" Type="http://schemas.openxmlformats.org/officeDocument/2006/relationships/image" Target="../media/image86.png"/><Relationship Id="rId10" Type="http://schemas.openxmlformats.org/officeDocument/2006/relationships/image" Target="../media/image68.png"/><Relationship Id="rId19" Type="http://schemas.openxmlformats.org/officeDocument/2006/relationships/image" Target="../media/image77.png"/><Relationship Id="rId31" Type="http://schemas.openxmlformats.org/officeDocument/2006/relationships/image" Target="../media/image89.png"/><Relationship Id="rId4" Type="http://schemas.openxmlformats.org/officeDocument/2006/relationships/image" Target="../media/image56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Relationship Id="rId22" Type="http://schemas.openxmlformats.org/officeDocument/2006/relationships/image" Target="../media/image80.png"/><Relationship Id="rId27" Type="http://schemas.openxmlformats.org/officeDocument/2006/relationships/image" Target="../media/image85.png"/><Relationship Id="rId30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1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96.png"/><Relationship Id="rId5" Type="http://schemas.openxmlformats.org/officeDocument/2006/relationships/image" Target="../media/image91.png"/><Relationship Id="rId10" Type="http://schemas.openxmlformats.org/officeDocument/2006/relationships/image" Target="../media/image95.png"/><Relationship Id="rId4" Type="http://schemas.openxmlformats.org/officeDocument/2006/relationships/image" Target="../media/image90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6953" y="2926953"/>
            <a:ext cx="33883203" cy="15230078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3516" y="4613672"/>
            <a:ext cx="27911736" cy="13394531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0156" y="19694922"/>
            <a:ext cx="16966406" cy="7590234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61629" y="19496484"/>
            <a:ext cx="10392294" cy="8284766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141" y="22324219"/>
            <a:ext cx="12894360" cy="52585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2891" y="8582422"/>
            <a:ext cx="20592675" cy="15279688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6328" y="2579688"/>
            <a:ext cx="36710938" cy="6002734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05859" y="9326563"/>
            <a:ext cx="19119000" cy="14077479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87891" y="25003125"/>
            <a:ext cx="14223855" cy="26292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561" y="2095922"/>
            <a:ext cx="19219207" cy="3571875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031" y="5853906"/>
            <a:ext cx="33139063" cy="21183203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46484" y="0"/>
            <a:ext cx="12167733" cy="28674219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20724" y="1046638"/>
            <a:ext cx="7679635" cy="3968750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0625" y="3720703"/>
            <a:ext cx="9028906" cy="8929688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34192" y="6948175"/>
            <a:ext cx="4438230" cy="2331641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34192" y="8619524"/>
            <a:ext cx="4587834" cy="1488281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41016" y="10963672"/>
            <a:ext cx="8929688" cy="9128125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594453" y="14236659"/>
            <a:ext cx="4488098" cy="2331641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633412" y="15833986"/>
            <a:ext cx="4587834" cy="2189014"/>
          </a:xfrm>
          <a:prstGeom prst="rect">
            <a:avLst/>
          </a:prstGeom>
        </p:spPr>
      </p:pic>
      <p:pic>
        <p:nvPicPr>
          <p:cNvPr id="14" name="Object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893750" y="19149219"/>
            <a:ext cx="9624219" cy="9128125"/>
          </a:xfrm>
          <a:prstGeom prst="rect">
            <a:avLst/>
          </a:prstGeom>
        </p:spPr>
      </p:pic>
      <p:pic>
        <p:nvPicPr>
          <p:cNvPr id="15" name="Object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559390" y="21729290"/>
            <a:ext cx="4537966" cy="2331641"/>
          </a:xfrm>
          <a:prstGeom prst="rect">
            <a:avLst/>
          </a:prstGeom>
        </p:spPr>
      </p:pic>
      <p:pic>
        <p:nvPicPr>
          <p:cNvPr id="16" name="Object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624841" y="23367913"/>
            <a:ext cx="4637701" cy="29868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471" y="2089927"/>
            <a:ext cx="28024019" cy="4067969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406" y="744141"/>
            <a:ext cx="38199219" cy="992188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3438" y="5605859"/>
            <a:ext cx="42961719" cy="5556250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2734" y="10368359"/>
            <a:ext cx="39836328" cy="16668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471" y="2089927"/>
            <a:ext cx="28024019" cy="4067969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406" y="744141"/>
            <a:ext cx="38794531" cy="992188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406" y="5556250"/>
            <a:ext cx="48914844" cy="182066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471" y="2089927"/>
            <a:ext cx="28024019" cy="4067969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406" y="744141"/>
            <a:ext cx="34974609" cy="992188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109" y="7887891"/>
            <a:ext cx="40233203" cy="3869531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6172" y="5903516"/>
            <a:ext cx="26044922" cy="2430859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2500" y="11608594"/>
            <a:ext cx="40233203" cy="125015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471" y="2089927"/>
            <a:ext cx="28024019" cy="4067969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406" y="744141"/>
            <a:ext cx="38794531" cy="992188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406" y="5556250"/>
            <a:ext cx="48914844" cy="17313672"/>
          </a:xfrm>
          <a:prstGeom prst="rect">
            <a:avLst/>
          </a:prstGeom>
        </p:spPr>
      </p:pic>
      <p:sp>
        <p:nvSpPr>
          <p:cNvPr id="8" name="Object 7"/>
          <p:cNvSpPr txBox="1"/>
          <p:nvPr/>
        </p:nvSpPr>
        <p:spPr>
          <a:xfrm>
            <a:off x="3026172" y="22621875"/>
            <a:ext cx="44493408" cy="25796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buNone/>
            </a:pPr>
            <a:r>
              <a:rPr lang="en-US" sz="8600" dirty="0">
                <a:solidFill>
                  <a:srgbClr val="333333"/>
                </a:solidFill>
                <a:latin typeface="Muli" pitchFamily="34" charset="0"/>
                <a:ea typeface="Muli" pitchFamily="34" charset="-122"/>
                <a:cs typeface="Muli" pitchFamily="34" charset="-120"/>
              </a:rPr>
              <a:t>Florida DE students (2007-2012 data) were 18% less likely to receive FRPL than non-DE students (CCRC, 2020).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0" y="2083594"/>
            <a:ext cx="14882813" cy="6945313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406" y="744141"/>
            <a:ext cx="33635156" cy="992188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92969" y="1785938"/>
            <a:ext cx="29765625" cy="250031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471" y="2089927"/>
            <a:ext cx="28024019" cy="4067969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406" y="744141"/>
            <a:ext cx="34974609" cy="992188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406" y="5655469"/>
            <a:ext cx="48914844" cy="18206641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71094" y="24159766"/>
            <a:ext cx="20339844" cy="2430859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3047" y="24209375"/>
            <a:ext cx="20339844" cy="243085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471" y="2089927"/>
            <a:ext cx="28024019" cy="4067969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406" y="744141"/>
            <a:ext cx="34974609" cy="992188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sp>
        <p:nvSpPr>
          <p:cNvPr id="7" name="Object 6"/>
          <p:cNvSpPr txBox="1"/>
          <p:nvPr/>
        </p:nvSpPr>
        <p:spPr>
          <a:xfrm>
            <a:off x="1784449" y="7980778"/>
            <a:ext cx="15053796" cy="412391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34800" dirty="0">
                <a:solidFill>
                  <a:srgbClr val="1F1E20"/>
                </a:solidFill>
                <a:latin typeface="Rozha One" pitchFamily="34" charset="0"/>
                <a:ea typeface="Rozha One" pitchFamily="34" charset="-122"/>
                <a:cs typeface="Rozha One" pitchFamily="34" charset="-120"/>
              </a:rPr>
              <a:t>55,346</a:t>
            </a:r>
            <a:endParaRPr lang="en-US" dirty="0"/>
          </a:p>
        </p:txBody>
      </p:sp>
      <p:sp>
        <p:nvSpPr>
          <p:cNvPr id="8" name="Object 7"/>
          <p:cNvSpPr txBox="1"/>
          <p:nvPr/>
        </p:nvSpPr>
        <p:spPr>
          <a:xfrm>
            <a:off x="1785938" y="12402344"/>
            <a:ext cx="15053796" cy="267890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10900" dirty="0">
                <a:solidFill>
                  <a:srgbClr val="1F1E20"/>
                </a:solidFill>
                <a:latin typeface="Rozha One" pitchFamily="34" charset="0"/>
                <a:ea typeface="Rozha One" pitchFamily="34" charset="-122"/>
                <a:cs typeface="Rozha One" pitchFamily="34" charset="-120"/>
              </a:rPr>
              <a:t>Fl. students received a 3,4,5 on AP</a:t>
            </a:r>
            <a:endParaRPr lang="en-US" dirty="0"/>
          </a:p>
        </p:txBody>
      </p:sp>
      <p:sp>
        <p:nvSpPr>
          <p:cNvPr id="9" name="Object 8"/>
          <p:cNvSpPr txBox="1"/>
          <p:nvPr/>
        </p:nvSpPr>
        <p:spPr>
          <a:xfrm>
            <a:off x="19744531" y="16736963"/>
            <a:ext cx="11492012" cy="15875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6600"/>
              </a:lnSpc>
              <a:buNone/>
            </a:pPr>
            <a:r>
              <a:rPr lang="en-US" sz="4700" dirty="0">
                <a:solidFill>
                  <a:srgbClr val="1F1E2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https://www.flsenate.gov/Session/Bill/2021/918/Analyses/2021s00918.aed.PDF</a:t>
            </a:r>
            <a:endParaRPr lang="en-US" dirty="0"/>
          </a:p>
        </p:txBody>
      </p:sp>
      <p:sp>
        <p:nvSpPr>
          <p:cNvPr id="10" name="Object 9"/>
          <p:cNvSpPr txBox="1"/>
          <p:nvPr/>
        </p:nvSpPr>
        <p:spPr>
          <a:xfrm>
            <a:off x="18752344" y="8253760"/>
            <a:ext cx="13554552" cy="352226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34800"/>
              </a:lnSpc>
              <a:buNone/>
            </a:pPr>
            <a:r>
              <a:rPr lang="en-US" sz="34800" dirty="0">
                <a:solidFill>
                  <a:srgbClr val="1F1E20"/>
                </a:solidFill>
                <a:latin typeface="Rozha One" pitchFamily="34" charset="0"/>
                <a:ea typeface="Rozha One" pitchFamily="34" charset="-122"/>
                <a:cs typeface="Rozha One" pitchFamily="34" charset="-120"/>
              </a:rPr>
              <a:t>63,212</a:t>
            </a:r>
            <a:endParaRPr lang="en-US" dirty="0"/>
          </a:p>
        </p:txBody>
      </p:sp>
      <p:sp>
        <p:nvSpPr>
          <p:cNvPr id="11" name="Object 10"/>
          <p:cNvSpPr txBox="1"/>
          <p:nvPr/>
        </p:nvSpPr>
        <p:spPr>
          <a:xfrm>
            <a:off x="18752344" y="12005469"/>
            <a:ext cx="13554552" cy="372070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11000"/>
              </a:lnSpc>
              <a:buNone/>
            </a:pPr>
            <a:r>
              <a:rPr lang="en-US" sz="10900" dirty="0">
                <a:solidFill>
                  <a:srgbClr val="1F1E20"/>
                </a:solidFill>
                <a:latin typeface="Rozha One" pitchFamily="34" charset="0"/>
                <a:ea typeface="Rozha One" pitchFamily="34" charset="-122"/>
                <a:cs typeface="Rozha One" pitchFamily="34" charset="-120"/>
              </a:rPr>
              <a:t>Fl. students participate in AICE courses</a:t>
            </a:r>
            <a:endParaRPr lang="en-US" dirty="0"/>
          </a:p>
        </p:txBody>
      </p:sp>
      <p:sp>
        <p:nvSpPr>
          <p:cNvPr id="12" name="Object 11"/>
          <p:cNvSpPr txBox="1"/>
          <p:nvPr/>
        </p:nvSpPr>
        <p:spPr>
          <a:xfrm>
            <a:off x="33219073" y="8420265"/>
            <a:ext cx="16668750" cy="352226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34800"/>
              </a:lnSpc>
              <a:buNone/>
            </a:pPr>
            <a:r>
              <a:rPr lang="en-US" sz="34800" dirty="0">
                <a:solidFill>
                  <a:srgbClr val="1F1E20"/>
                </a:solidFill>
                <a:latin typeface="Rozha One" pitchFamily="34" charset="0"/>
                <a:ea typeface="Rozha One" pitchFamily="34" charset="-122"/>
                <a:cs typeface="Rozha One" pitchFamily="34" charset="-120"/>
              </a:rPr>
              <a:t>334,193 </a:t>
            </a:r>
            <a:endParaRPr lang="en-US" dirty="0"/>
          </a:p>
        </p:txBody>
      </p:sp>
      <p:sp>
        <p:nvSpPr>
          <p:cNvPr id="13" name="Object 12"/>
          <p:cNvSpPr txBox="1"/>
          <p:nvPr/>
        </p:nvSpPr>
        <p:spPr>
          <a:xfrm>
            <a:off x="34797226" y="12600781"/>
            <a:ext cx="13554552" cy="2480469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11000"/>
              </a:lnSpc>
              <a:buNone/>
            </a:pPr>
            <a:r>
              <a:rPr lang="en-US" sz="10900" dirty="0">
                <a:solidFill>
                  <a:srgbClr val="1F1E20"/>
                </a:solidFill>
                <a:latin typeface="Rozha One" pitchFamily="34" charset="0"/>
                <a:ea typeface="Rozha One" pitchFamily="34" charset="-122"/>
                <a:cs typeface="Rozha One" pitchFamily="34" charset="-120"/>
              </a:rPr>
              <a:t>Fl. students participates in CTE</a:t>
            </a:r>
            <a:endParaRPr lang="en-US" dirty="0"/>
          </a:p>
        </p:txBody>
      </p:sp>
      <p:sp>
        <p:nvSpPr>
          <p:cNvPr id="14" name="Object 13"/>
          <p:cNvSpPr txBox="1"/>
          <p:nvPr/>
        </p:nvSpPr>
        <p:spPr>
          <a:xfrm>
            <a:off x="4316016" y="16916797"/>
            <a:ext cx="11492012" cy="23812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6600"/>
              </a:lnSpc>
              <a:buNone/>
            </a:pPr>
            <a:r>
              <a:rPr lang="en-US" sz="4700" dirty="0">
                <a:solidFill>
                  <a:srgbClr val="1F1E2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https://www.fldoe.org/newsroom/latest-news/florida-soars-on-advanced-placement-performance.stml</a:t>
            </a:r>
            <a:endParaRPr lang="en-US" dirty="0"/>
          </a:p>
        </p:txBody>
      </p:sp>
      <p:sp>
        <p:nvSpPr>
          <p:cNvPr id="15" name="Object 14"/>
          <p:cNvSpPr txBox="1"/>
          <p:nvPr/>
        </p:nvSpPr>
        <p:spPr>
          <a:xfrm>
            <a:off x="36859766" y="16916797"/>
            <a:ext cx="11492012" cy="7937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6600"/>
              </a:lnSpc>
              <a:buNone/>
            </a:pPr>
            <a:r>
              <a:rPr lang="en-US" sz="4700" dirty="0">
                <a:solidFill>
                  <a:srgbClr val="1F1E2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https://cte.ed.gov/profiles/florida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0" y="2033984"/>
            <a:ext cx="49807813" cy="7143750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265" y="744141"/>
            <a:ext cx="48408723" cy="989549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1439" y="9624219"/>
            <a:ext cx="2256171" cy="2256171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5469" y="13146484"/>
            <a:ext cx="2256171" cy="2256171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9498" y="16840667"/>
            <a:ext cx="2256171" cy="2256171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8125" y="16817578"/>
            <a:ext cx="30311328" cy="3770313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29555" y="14357445"/>
            <a:ext cx="9737159" cy="8747611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529555" y="12457511"/>
            <a:ext cx="9737159" cy="8747611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481250" y="10566797"/>
            <a:ext cx="9737159" cy="8747611"/>
          </a:xfrm>
          <a:prstGeom prst="rect">
            <a:avLst/>
          </a:prstGeom>
        </p:spPr>
      </p:pic>
      <p:pic>
        <p:nvPicPr>
          <p:cNvPr id="14" name="Object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52142" y="13592969"/>
            <a:ext cx="30311328" cy="2381250"/>
          </a:xfrm>
          <a:prstGeom prst="rect">
            <a:avLst/>
          </a:prstGeom>
        </p:spPr>
      </p:pic>
      <p:pic>
        <p:nvPicPr>
          <p:cNvPr id="15" name="Object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27332" y="10070703"/>
            <a:ext cx="32990234" cy="2381250"/>
          </a:xfrm>
          <a:prstGeom prst="rect">
            <a:avLst/>
          </a:prstGeom>
        </p:spPr>
      </p:pic>
      <p:pic>
        <p:nvPicPr>
          <p:cNvPr id="16" name="Object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28125" y="20091797"/>
            <a:ext cx="25747266" cy="4564063"/>
          </a:xfrm>
          <a:prstGeom prst="rect">
            <a:avLst/>
          </a:prstGeom>
        </p:spPr>
      </p:pic>
      <p:pic>
        <p:nvPicPr>
          <p:cNvPr id="17" name="Object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55469" y="20538281"/>
            <a:ext cx="2133203" cy="213320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406" y="744141"/>
            <a:ext cx="32295703" cy="992187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9453" y="2381250"/>
            <a:ext cx="37256641" cy="2331641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08797" y="2404504"/>
            <a:ext cx="14004329" cy="14042179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50507" y="10012262"/>
            <a:ext cx="14004329" cy="14042179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67086" y="10012262"/>
            <a:ext cx="14004329" cy="14042179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65149" y="11662856"/>
            <a:ext cx="5866679" cy="5904528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908165" y="18604107"/>
            <a:ext cx="681292" cy="681292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047512" y="11564093"/>
            <a:ext cx="681292" cy="681292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109464" y="11601942"/>
            <a:ext cx="681292" cy="681292"/>
          </a:xfrm>
          <a:prstGeom prst="rect">
            <a:avLst/>
          </a:prstGeom>
        </p:spPr>
      </p:pic>
      <p:sp>
        <p:nvSpPr>
          <p:cNvPr id="14" name="Object 13"/>
          <p:cNvSpPr txBox="1"/>
          <p:nvPr/>
        </p:nvSpPr>
        <p:spPr>
          <a:xfrm>
            <a:off x="23366016" y="13493750"/>
            <a:ext cx="6013345" cy="208359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8500"/>
              </a:lnSpc>
              <a:buNone/>
            </a:pPr>
            <a:r>
              <a:rPr lang="en-US" sz="7000" dirty="0">
                <a:solidFill>
                  <a:srgbClr val="B3F2E0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Career Pathways</a:t>
            </a:r>
            <a:endParaRPr lang="en-US" dirty="0"/>
          </a:p>
        </p:txBody>
      </p:sp>
      <p:sp>
        <p:nvSpPr>
          <p:cNvPr id="15" name="Object 14"/>
          <p:cNvSpPr txBox="1"/>
          <p:nvPr/>
        </p:nvSpPr>
        <p:spPr>
          <a:xfrm>
            <a:off x="10219531" y="8952475"/>
            <a:ext cx="7099627" cy="94257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>
              <a:lnSpc>
                <a:spcPts val="7500"/>
              </a:lnSpc>
              <a:buNone/>
            </a:pPr>
            <a:r>
              <a:rPr lang="en-US" sz="6300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Limited storage</a:t>
            </a:r>
            <a:endParaRPr lang="en-US" dirty="0"/>
          </a:p>
        </p:txBody>
      </p:sp>
      <p:sp>
        <p:nvSpPr>
          <p:cNvPr id="16" name="Object 15"/>
          <p:cNvSpPr txBox="1"/>
          <p:nvPr/>
        </p:nvSpPr>
        <p:spPr>
          <a:xfrm>
            <a:off x="35294851" y="8952475"/>
            <a:ext cx="7060831" cy="94257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lnSpc>
                <a:spcPts val="7500"/>
              </a:lnSpc>
              <a:buNone/>
            </a:pPr>
            <a:r>
              <a:rPr lang="en-US" sz="6300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Easy integration</a:t>
            </a:r>
            <a:endParaRPr lang="en-US" dirty="0"/>
          </a:p>
        </p:txBody>
      </p:sp>
      <p:sp>
        <p:nvSpPr>
          <p:cNvPr id="17" name="Object 16"/>
          <p:cNvSpPr txBox="1"/>
          <p:nvPr/>
        </p:nvSpPr>
        <p:spPr>
          <a:xfrm>
            <a:off x="22324219" y="6250781"/>
            <a:ext cx="7953134" cy="1488281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9800" b="1" dirty="0">
                <a:solidFill>
                  <a:srgbClr val="000000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High Schools</a:t>
            </a:r>
            <a:endParaRPr lang="en-US" dirty="0"/>
          </a:p>
        </p:txBody>
      </p:sp>
      <p:sp>
        <p:nvSpPr>
          <p:cNvPr id="18" name="Object 17"/>
          <p:cNvSpPr txBox="1"/>
          <p:nvPr/>
        </p:nvSpPr>
        <p:spPr>
          <a:xfrm>
            <a:off x="28376563" y="17115234"/>
            <a:ext cx="7953134" cy="1488281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9800" b="1" dirty="0">
                <a:solidFill>
                  <a:srgbClr val="000000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FCS</a:t>
            </a:r>
            <a:endParaRPr lang="en-US" dirty="0"/>
          </a:p>
        </p:txBody>
      </p:sp>
      <p:sp>
        <p:nvSpPr>
          <p:cNvPr id="19" name="Object 18"/>
          <p:cNvSpPr txBox="1"/>
          <p:nvPr/>
        </p:nvSpPr>
        <p:spPr>
          <a:xfrm>
            <a:off x="14733984" y="17115234"/>
            <a:ext cx="7953134" cy="1488281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buNone/>
            </a:pPr>
            <a:r>
              <a:rPr lang="en-US" sz="9800" b="1" dirty="0">
                <a:solidFill>
                  <a:srgbClr val="000000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SUS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406" y="744141"/>
            <a:ext cx="32295703" cy="992187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9453" y="2381250"/>
            <a:ext cx="37256641" cy="2331641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92309" y="5171541"/>
            <a:ext cx="9230318" cy="9230318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28906" y="5655469"/>
            <a:ext cx="8371683" cy="8371683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04608" y="6137504"/>
            <a:ext cx="7405720" cy="7459385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161501" y="8943997"/>
            <a:ext cx="9552305" cy="1931927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541004" y="8713407"/>
            <a:ext cx="10679263" cy="2924114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92846" y="5241976"/>
            <a:ext cx="9230318" cy="9230318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36418" y="5701479"/>
            <a:ext cx="8318019" cy="8371683"/>
          </a:xfrm>
          <a:prstGeom prst="rect">
            <a:avLst/>
          </a:prstGeom>
        </p:spPr>
      </p:pic>
      <p:pic>
        <p:nvPicPr>
          <p:cNvPr id="14" name="Object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64896" y="6067908"/>
            <a:ext cx="7405720" cy="7459385"/>
          </a:xfrm>
          <a:prstGeom prst="rect">
            <a:avLst/>
          </a:prstGeom>
        </p:spPr>
      </p:pic>
      <p:pic>
        <p:nvPicPr>
          <p:cNvPr id="15" name="Object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237722" y="8970829"/>
            <a:ext cx="9552305" cy="1931927"/>
          </a:xfrm>
          <a:prstGeom prst="rect">
            <a:avLst/>
          </a:prstGeom>
        </p:spPr>
      </p:pic>
      <p:pic>
        <p:nvPicPr>
          <p:cNvPr id="16" name="Object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629802" y="8725146"/>
            <a:ext cx="10679263" cy="2877344"/>
          </a:xfrm>
          <a:prstGeom prst="rect">
            <a:avLst/>
          </a:prstGeom>
        </p:spPr>
      </p:pic>
      <p:pic>
        <p:nvPicPr>
          <p:cNvPr id="17" name="Object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01491" y="5046603"/>
            <a:ext cx="9552305" cy="9552305"/>
          </a:xfrm>
          <a:prstGeom prst="rect">
            <a:avLst/>
          </a:prstGeom>
        </p:spPr>
      </p:pic>
      <p:pic>
        <p:nvPicPr>
          <p:cNvPr id="18" name="Object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63510" y="5470889"/>
            <a:ext cx="8640007" cy="8693671"/>
          </a:xfrm>
          <a:prstGeom prst="rect">
            <a:avLst/>
          </a:prstGeom>
        </p:spPr>
      </p:pic>
      <p:pic>
        <p:nvPicPr>
          <p:cNvPr id="19" name="Object 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53200" y="5945485"/>
            <a:ext cx="7727708" cy="7727708"/>
          </a:xfrm>
          <a:prstGeom prst="rect">
            <a:avLst/>
          </a:prstGeom>
        </p:spPr>
      </p:pic>
      <p:pic>
        <p:nvPicPr>
          <p:cNvPr id="20" name="Object 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44690" y="8857631"/>
            <a:ext cx="9874293" cy="1985592"/>
          </a:xfrm>
          <a:prstGeom prst="rect">
            <a:avLst/>
          </a:prstGeom>
        </p:spPr>
      </p:pic>
      <p:pic>
        <p:nvPicPr>
          <p:cNvPr id="21" name="Object 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46832" y="9303718"/>
            <a:ext cx="11001251" cy="1958151"/>
          </a:xfrm>
          <a:prstGeom prst="rect">
            <a:avLst/>
          </a:prstGeom>
        </p:spPr>
      </p:pic>
      <p:pic>
        <p:nvPicPr>
          <p:cNvPr id="22" name="Object 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234333" y="15366145"/>
            <a:ext cx="9230318" cy="9230318"/>
          </a:xfrm>
          <a:prstGeom prst="rect">
            <a:avLst/>
          </a:prstGeom>
        </p:spPr>
      </p:pic>
      <p:pic>
        <p:nvPicPr>
          <p:cNvPr id="23" name="Object 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676227" y="15816425"/>
            <a:ext cx="8371683" cy="8371683"/>
          </a:xfrm>
          <a:prstGeom prst="rect">
            <a:avLst/>
          </a:prstGeom>
        </p:spPr>
      </p:pic>
      <p:pic>
        <p:nvPicPr>
          <p:cNvPr id="24" name="Object 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9120703" y="16271875"/>
            <a:ext cx="7405720" cy="7459385"/>
          </a:xfrm>
          <a:prstGeom prst="rect">
            <a:avLst/>
          </a:prstGeom>
        </p:spPr>
      </p:pic>
      <p:pic>
        <p:nvPicPr>
          <p:cNvPr id="25" name="Object 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078370" y="19086614"/>
            <a:ext cx="9605970" cy="1931927"/>
          </a:xfrm>
          <a:prstGeom prst="rect">
            <a:avLst/>
          </a:prstGeom>
        </p:spPr>
      </p:pic>
      <p:pic>
        <p:nvPicPr>
          <p:cNvPr id="26" name="Object 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7483594" y="19050000"/>
            <a:ext cx="10679263" cy="2877344"/>
          </a:xfrm>
          <a:prstGeom prst="rect">
            <a:avLst/>
          </a:prstGeom>
        </p:spPr>
      </p:pic>
      <p:pic>
        <p:nvPicPr>
          <p:cNvPr id="27" name="Object 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118360" y="15189219"/>
            <a:ext cx="9552305" cy="9552305"/>
          </a:xfrm>
          <a:prstGeom prst="rect">
            <a:avLst/>
          </a:prstGeom>
        </p:spPr>
      </p:pic>
      <p:pic>
        <p:nvPicPr>
          <p:cNvPr id="28" name="Object 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5580379" y="15613505"/>
            <a:ext cx="8640007" cy="8693671"/>
          </a:xfrm>
          <a:prstGeom prst="rect">
            <a:avLst/>
          </a:prstGeom>
        </p:spPr>
      </p:pic>
      <p:pic>
        <p:nvPicPr>
          <p:cNvPr id="29" name="Object 2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6070069" y="16088102"/>
            <a:ext cx="7674043" cy="7727708"/>
          </a:xfrm>
          <a:prstGeom prst="rect">
            <a:avLst/>
          </a:prstGeom>
        </p:spPr>
      </p:pic>
      <p:pic>
        <p:nvPicPr>
          <p:cNvPr id="30" name="Object 29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961559" y="19000247"/>
            <a:ext cx="9874293" cy="1985592"/>
          </a:xfrm>
          <a:prstGeom prst="rect">
            <a:avLst/>
          </a:prstGeom>
        </p:spPr>
      </p:pic>
      <p:pic>
        <p:nvPicPr>
          <p:cNvPr id="31" name="Object 30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4436328" y="19397266"/>
            <a:ext cx="11001251" cy="28773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00000" cy="28575000"/>
          </a:xfrm>
          <a:prstGeom prst="rect">
            <a:avLst/>
          </a:prstGeom>
        </p:spPr>
      </p:pic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0" y="2083594"/>
            <a:ext cx="37703125" cy="4067969"/>
          </a:xfrm>
          <a:prstGeom prst="rect">
            <a:avLst/>
          </a:prstGeom>
        </p:spPr>
      </p:pic>
      <p:pic>
        <p:nvPicPr>
          <p:cNvPr id="5" name="Object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406" y="744141"/>
            <a:ext cx="39191406" cy="992188"/>
          </a:xfrm>
          <a:prstGeom prst="rect">
            <a:avLst/>
          </a:prstGeom>
        </p:spPr>
      </p:pic>
      <p:pic>
        <p:nvPicPr>
          <p:cNvPr id="6" name="Object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208940"/>
            <a:ext cx="50813192" cy="2454081"/>
          </a:xfrm>
          <a:prstGeom prst="rect">
            <a:avLst/>
          </a:prstGeom>
        </p:spPr>
      </p:pic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55469" y="6498828"/>
            <a:ext cx="8582422" cy="8582422"/>
          </a:xfrm>
          <a:prstGeom prst="rect">
            <a:avLst/>
          </a:prstGeom>
        </p:spPr>
      </p:pic>
      <p:pic>
        <p:nvPicPr>
          <p:cNvPr id="8" name="Object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7109" y="6945313"/>
            <a:ext cx="21282422" cy="8582422"/>
          </a:xfrm>
          <a:prstGeom prst="rect">
            <a:avLst/>
          </a:prstGeom>
        </p:spPr>
      </p:pic>
      <p:pic>
        <p:nvPicPr>
          <p:cNvPr id="9" name="Object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98828" y="7342188"/>
            <a:ext cx="6846094" cy="6846094"/>
          </a:xfrm>
          <a:prstGeom prst="rect">
            <a:avLst/>
          </a:prstGeom>
        </p:spPr>
      </p:pic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637500" y="8929688"/>
            <a:ext cx="3968750" cy="3651250"/>
          </a:xfrm>
          <a:prstGeom prst="rect">
            <a:avLst/>
          </a:prstGeom>
        </p:spPr>
      </p:pic>
      <p:pic>
        <p:nvPicPr>
          <p:cNvPr id="11" name="Object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55469" y="16668750"/>
            <a:ext cx="8582422" cy="8582422"/>
          </a:xfrm>
          <a:prstGeom prst="rect">
            <a:avLst/>
          </a:prstGeom>
        </p:spPr>
      </p:pic>
      <p:pic>
        <p:nvPicPr>
          <p:cNvPr id="12" name="Object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89844" y="16668750"/>
            <a:ext cx="21282422" cy="8582422"/>
          </a:xfrm>
          <a:prstGeom prst="rect">
            <a:avLst/>
          </a:prstGeom>
        </p:spPr>
      </p:pic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198828" y="17561719"/>
            <a:ext cx="6846094" cy="6846094"/>
          </a:xfrm>
          <a:prstGeom prst="rect">
            <a:avLst/>
          </a:prstGeom>
        </p:spPr>
      </p:pic>
      <p:pic>
        <p:nvPicPr>
          <p:cNvPr id="14" name="Object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835938" y="19000391"/>
            <a:ext cx="3495904" cy="3968750"/>
          </a:xfrm>
          <a:prstGeom prst="rect">
            <a:avLst/>
          </a:prstGeom>
        </p:spPr>
      </p:pic>
      <p:sp>
        <p:nvSpPr>
          <p:cNvPr id="15" name="Object 14"/>
          <p:cNvSpPr txBox="1"/>
          <p:nvPr/>
        </p:nvSpPr>
        <p:spPr>
          <a:xfrm>
            <a:off x="29170313" y="8086328"/>
            <a:ext cx="19678799" cy="124023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lnSpc>
                <a:spcPts val="9400"/>
              </a:lnSpc>
              <a:buNone/>
            </a:pPr>
            <a:r>
              <a:rPr lang="en-US" sz="9400" b="1" dirty="0">
                <a:solidFill>
                  <a:srgbClr val="6C93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Collaboration</a:t>
            </a:r>
            <a:endParaRPr lang="en-US" dirty="0"/>
          </a:p>
        </p:txBody>
      </p:sp>
      <p:sp>
        <p:nvSpPr>
          <p:cNvPr id="16" name="Object 15"/>
          <p:cNvSpPr txBox="1"/>
          <p:nvPr/>
        </p:nvSpPr>
        <p:spPr>
          <a:xfrm>
            <a:off x="29170313" y="10219531"/>
            <a:ext cx="19678799" cy="3423047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lnSpc>
                <a:spcPts val="8800"/>
              </a:lnSpc>
              <a:buNone/>
            </a:pPr>
            <a:r>
              <a:rPr lang="en-US" sz="59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Small to medium businesses need a range of artists (graphic designers, video editors, musicians, writers)
to create unique content.</a:t>
            </a:r>
            <a:endParaRPr lang="en-US" dirty="0"/>
          </a:p>
        </p:txBody>
      </p:sp>
      <p:sp>
        <p:nvSpPr>
          <p:cNvPr id="17" name="Object 16"/>
          <p:cNvSpPr txBox="1"/>
          <p:nvPr/>
        </p:nvSpPr>
        <p:spPr>
          <a:xfrm>
            <a:off x="29170313" y="17115234"/>
            <a:ext cx="19678799" cy="11906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lnSpc>
                <a:spcPts val="9400"/>
              </a:lnSpc>
              <a:buNone/>
            </a:pPr>
            <a:r>
              <a:rPr lang="en-US" sz="9400" b="1" dirty="0">
                <a:solidFill>
                  <a:srgbClr val="6C93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Partnerships</a:t>
            </a:r>
            <a:endParaRPr lang="en-US" dirty="0"/>
          </a:p>
        </p:txBody>
      </p:sp>
      <p:sp>
        <p:nvSpPr>
          <p:cNvPr id="18" name="Object 17"/>
          <p:cNvSpPr txBox="1"/>
          <p:nvPr/>
        </p:nvSpPr>
        <p:spPr>
          <a:xfrm>
            <a:off x="29170313" y="20935156"/>
            <a:ext cx="19678799" cy="2282031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lnSpc>
                <a:spcPts val="8800"/>
              </a:lnSpc>
              <a:buNone/>
            </a:pPr>
            <a:r>
              <a:rPr lang="en-US" sz="59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Artists of any age and talent level can connect with employers who need their services.</a:t>
            </a:r>
            <a:endParaRPr lang="en-US" dirty="0"/>
          </a:p>
        </p:txBody>
      </p:sp>
      <p:sp>
        <p:nvSpPr>
          <p:cNvPr id="19" name="Object 18"/>
          <p:cNvSpPr txBox="1"/>
          <p:nvPr/>
        </p:nvSpPr>
        <p:spPr>
          <a:xfrm>
            <a:off x="29716016" y="10120313"/>
            <a:ext cx="19678799" cy="496093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buNone/>
            </a:pPr>
            <a:r>
              <a:rPr lang="en-US" sz="7800" b="1" dirty="0">
                <a:solidFill>
                  <a:srgbClr val="4A4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 should be at the table?
Develop team early
Short term vs. long term
Annual vs. bi-annual
1 Institutional Agreement</a:t>
            </a:r>
            <a:endParaRPr lang="en-US" dirty="0"/>
          </a:p>
        </p:txBody>
      </p:sp>
      <p:sp>
        <p:nvSpPr>
          <p:cNvPr id="20" name="Object 19"/>
          <p:cNvSpPr txBox="1"/>
          <p:nvPr/>
        </p:nvSpPr>
        <p:spPr>
          <a:xfrm>
            <a:off x="29716016" y="19000391"/>
            <a:ext cx="18051611" cy="39687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buNone/>
            </a:pPr>
            <a:r>
              <a:rPr lang="en-US" sz="7800" b="1" dirty="0">
                <a:solidFill>
                  <a:srgbClr val="4A4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How to support one another (K-12/ FCS)
Other areas of growth
Frequent review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207</Words>
  <Application>Microsoft Office PowerPoint</Application>
  <PresentationFormat>Custom</PresentationFormat>
  <Paragraphs>36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Cairo</vt:lpstr>
      <vt:lpstr>Calibri</vt:lpstr>
      <vt:lpstr>Lato</vt:lpstr>
      <vt:lpstr>Muli</vt:lpstr>
      <vt:lpstr>Poppins</vt:lpstr>
      <vt:lpstr>PT Serif</vt:lpstr>
      <vt:lpstr>Rozha One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Amanda E. Sterk</cp:lastModifiedBy>
  <cp:revision>2</cp:revision>
  <dcterms:created xsi:type="dcterms:W3CDTF">2021-10-13T17:04:47Z</dcterms:created>
  <dcterms:modified xsi:type="dcterms:W3CDTF">2021-10-13T17:06:52Z</dcterms:modified>
</cp:coreProperties>
</file>